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5" r:id="rId3"/>
    <p:sldId id="257" r:id="rId4"/>
    <p:sldId id="259" r:id="rId5"/>
    <p:sldId id="263"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3E8"/>
    <a:srgbClr val="FEF0DA"/>
    <a:srgbClr val="FCCE84"/>
    <a:srgbClr val="EAAD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43119B-AC33-45F6-927D-0B5251B0F435}" v="14" dt="2024-10-15T18:45:20.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7" autoAdjust="0"/>
    <p:restoredTop sz="94660"/>
  </p:normalViewPr>
  <p:slideViewPr>
    <p:cSldViewPr snapToGrid="0">
      <p:cViewPr varScale="1">
        <p:scale>
          <a:sx n="70" d="100"/>
          <a:sy n="70" d="100"/>
        </p:scale>
        <p:origin x="68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BDAB86-99DE-4BDA-A57E-A40026DE2F61}" type="datetimeFigureOut">
              <a:rPr lang="en-US" smtClean="0"/>
              <a:t>10/17/2024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1ED168-F29B-4688-A8EB-64694740B629}" type="slidenum">
              <a:rPr lang="en-US" smtClean="0"/>
              <a:t>‹#›</a:t>
            </a:fld>
            <a:endParaRPr lang="en-US"/>
          </a:p>
        </p:txBody>
      </p:sp>
    </p:spTree>
    <p:extLst>
      <p:ext uri="{BB962C8B-B14F-4D97-AF65-F5344CB8AC3E}">
        <p14:creationId xmlns:p14="http://schemas.microsoft.com/office/powerpoint/2010/main" val="3747980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20283-34BF-F51B-3F6B-801BC82002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42AD14-F40A-65A7-2375-E4B60AA675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9790BD-5CB9-5D99-AD2D-5F8EBE0EFE52}"/>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5" name="Footer Placeholder 4">
            <a:extLst>
              <a:ext uri="{FF2B5EF4-FFF2-40B4-BE49-F238E27FC236}">
                <a16:creationId xmlns:a16="http://schemas.microsoft.com/office/drawing/2014/main" id="{0E04A68B-3681-4FCB-C27C-3970F3F306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90BE83-449D-F40F-012F-5C9F2AE26908}"/>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3679323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29182-D54E-6AB2-45B5-3470CA9760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BF8328-3964-1108-87D4-8DF719EC1E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0A941D-1E7A-E575-BC83-EDAD2F0890DC}"/>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5" name="Footer Placeholder 4">
            <a:extLst>
              <a:ext uri="{FF2B5EF4-FFF2-40B4-BE49-F238E27FC236}">
                <a16:creationId xmlns:a16="http://schemas.microsoft.com/office/drawing/2014/main" id="{CAC8D65E-752B-51EF-D27E-3B318623E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328215-D8C1-D182-2DAF-778928BC50C9}"/>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77992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BFC1BD-4E20-7C4B-7E92-8B26ABACB6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58FB01-998C-FF22-C5B2-C290ECD90B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0AE4D4-8FC7-F7E3-8E46-FCB8E67FDC59}"/>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5" name="Footer Placeholder 4">
            <a:extLst>
              <a:ext uri="{FF2B5EF4-FFF2-40B4-BE49-F238E27FC236}">
                <a16:creationId xmlns:a16="http://schemas.microsoft.com/office/drawing/2014/main" id="{023E6696-816F-C8E5-3429-DCCA08D524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2287E3-5BA0-98BE-134D-1B78934A0752}"/>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2370026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35B45-0AB5-8212-5C51-78F88DF3B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30D535-A679-595C-9008-A7F62D21D58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08A02A-11A2-55F1-9499-573A2A966978}"/>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5" name="Footer Placeholder 4">
            <a:extLst>
              <a:ext uri="{FF2B5EF4-FFF2-40B4-BE49-F238E27FC236}">
                <a16:creationId xmlns:a16="http://schemas.microsoft.com/office/drawing/2014/main" id="{24C49284-A2F3-85AF-9A75-BD5FEBCF60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F7D022-6BDA-6D96-2908-CE5105FC9D21}"/>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235918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8795E-0595-E227-5AB1-C4D94863B1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DED595-B1D6-0F2E-3DD8-88098FCFD0D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51F382-74BE-0EEA-A68D-F35195B58B67}"/>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5" name="Footer Placeholder 4">
            <a:extLst>
              <a:ext uri="{FF2B5EF4-FFF2-40B4-BE49-F238E27FC236}">
                <a16:creationId xmlns:a16="http://schemas.microsoft.com/office/drawing/2014/main" id="{01301756-3BD2-B86F-D42F-E1C6A28207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86EF11-48EE-CF8B-911E-3FC331D005BD}"/>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647534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34105-5C3E-2A8B-21CD-55E8AC9659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578CE3-AE8A-DA64-8C6C-77FE056AE3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B9BD273-18C2-86B8-B688-8488F72AA6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248741C-886B-367D-52E4-2ACDDAFE67BE}"/>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6" name="Footer Placeholder 5">
            <a:extLst>
              <a:ext uri="{FF2B5EF4-FFF2-40B4-BE49-F238E27FC236}">
                <a16:creationId xmlns:a16="http://schemas.microsoft.com/office/drawing/2014/main" id="{154A2934-082C-98F2-161C-2BF15EFEF9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F0C7E9-F9EA-71A3-73E1-7E01CE9043A2}"/>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97895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9E65F-31CF-0144-7DA0-5332E221BF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BA4ADF-7422-9C80-3764-306FC19C15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62BB6E-9C61-CFC0-6FBB-2D3FC365633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2907B6-69BB-DCFC-9F67-2FE8C54295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303E52-4216-E4D2-EB3D-4548696A2D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1F2458-F359-E2F3-3087-2C41F9EA8065}"/>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8" name="Footer Placeholder 7">
            <a:extLst>
              <a:ext uri="{FF2B5EF4-FFF2-40B4-BE49-F238E27FC236}">
                <a16:creationId xmlns:a16="http://schemas.microsoft.com/office/drawing/2014/main" id="{0BB469FA-345F-D7EF-6297-D14C59CB25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37FE27E-B68C-26F5-5750-A8A0CCEE05EB}"/>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42862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9CC9B-7C85-2668-BEA8-78510C84D86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9B7C9B-10B9-FAEE-B2EB-39193D31B076}"/>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4" name="Footer Placeholder 3">
            <a:extLst>
              <a:ext uri="{FF2B5EF4-FFF2-40B4-BE49-F238E27FC236}">
                <a16:creationId xmlns:a16="http://schemas.microsoft.com/office/drawing/2014/main" id="{CD78E7A5-1330-865B-6FC4-D5F369D9409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90EE36-3275-4129-5CB1-B234E72CABF5}"/>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3418848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E94BE9-165B-90F5-F0C0-F5AB0B8C3D90}"/>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3" name="Footer Placeholder 2">
            <a:extLst>
              <a:ext uri="{FF2B5EF4-FFF2-40B4-BE49-F238E27FC236}">
                <a16:creationId xmlns:a16="http://schemas.microsoft.com/office/drawing/2014/main" id="{EDD4E0DC-2FFC-E7D1-DA5A-0FEFF4C90B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BA78B3-E9D4-AE32-3F8D-CD58278A12F6}"/>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3772759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E2431-A04F-CC68-1233-19D82D84C7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A2F462-5BB7-8F4F-602F-93B5691BF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C410F9D-C46D-3C3E-153D-61F416946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58FAF8-4C4F-5617-4E1C-A57E410E552E}"/>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6" name="Footer Placeholder 5">
            <a:extLst>
              <a:ext uri="{FF2B5EF4-FFF2-40B4-BE49-F238E27FC236}">
                <a16:creationId xmlns:a16="http://schemas.microsoft.com/office/drawing/2014/main" id="{16F1307E-898C-DDD7-C1D4-1FF516FEFE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D20493-DE06-95AC-8D2E-1CD56634DD4A}"/>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3336273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35219-75C5-009E-D9DC-BE45BCEDFE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63F431F-147A-E610-A36F-71D85B72DA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006731-76CC-3D4A-F28E-DBE52386E5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C0CB33-A52C-F63C-E6F4-8B1B906C4EB0}"/>
              </a:ext>
            </a:extLst>
          </p:cNvPr>
          <p:cNvSpPr>
            <a:spLocks noGrp="1"/>
          </p:cNvSpPr>
          <p:nvPr>
            <p:ph type="dt" sz="half" idx="10"/>
          </p:nvPr>
        </p:nvSpPr>
        <p:spPr/>
        <p:txBody>
          <a:bodyPr/>
          <a:lstStyle/>
          <a:p>
            <a:fld id="{1DD22847-2576-4C40-AE0D-F470273953E5}" type="datetimeFigureOut">
              <a:rPr lang="en-US" smtClean="0"/>
              <a:t>10/17/2024</a:t>
            </a:fld>
            <a:endParaRPr lang="en-US"/>
          </a:p>
        </p:txBody>
      </p:sp>
      <p:sp>
        <p:nvSpPr>
          <p:cNvPr id="6" name="Footer Placeholder 5">
            <a:extLst>
              <a:ext uri="{FF2B5EF4-FFF2-40B4-BE49-F238E27FC236}">
                <a16:creationId xmlns:a16="http://schemas.microsoft.com/office/drawing/2014/main" id="{8049118E-67A6-5B83-A52A-4C442D13AD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F7031E-8A0E-7B2D-1C7A-04831B5D9CEA}"/>
              </a:ext>
            </a:extLst>
          </p:cNvPr>
          <p:cNvSpPr>
            <a:spLocks noGrp="1"/>
          </p:cNvSpPr>
          <p:nvPr>
            <p:ph type="sldNum" sz="quarter" idx="12"/>
          </p:nvPr>
        </p:nvSpPr>
        <p:spPr/>
        <p:txBody>
          <a:bodyPr/>
          <a:lstStyle/>
          <a:p>
            <a:fld id="{7AD018D0-A48D-4C2C-A20E-08A353211708}" type="slidenum">
              <a:rPr lang="en-US" smtClean="0"/>
              <a:t>‹#›</a:t>
            </a:fld>
            <a:endParaRPr lang="en-US"/>
          </a:p>
        </p:txBody>
      </p:sp>
    </p:spTree>
    <p:extLst>
      <p:ext uri="{BB962C8B-B14F-4D97-AF65-F5344CB8AC3E}">
        <p14:creationId xmlns:p14="http://schemas.microsoft.com/office/powerpoint/2010/main" val="3469514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FD1DEE-1ECA-D28D-2707-6E5659B7B0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63F450-48D9-A724-71C9-59444E469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58302F-859C-2FAF-7C9E-C14A25F78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D22847-2576-4C40-AE0D-F470273953E5}" type="datetimeFigureOut">
              <a:rPr lang="en-US" smtClean="0"/>
              <a:t>10/17/2024</a:t>
            </a:fld>
            <a:endParaRPr lang="en-US"/>
          </a:p>
        </p:txBody>
      </p:sp>
      <p:sp>
        <p:nvSpPr>
          <p:cNvPr id="5" name="Footer Placeholder 4">
            <a:extLst>
              <a:ext uri="{FF2B5EF4-FFF2-40B4-BE49-F238E27FC236}">
                <a16:creationId xmlns:a16="http://schemas.microsoft.com/office/drawing/2014/main" id="{4D9CDCF2-1860-FE15-9A91-122C32D784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C04DED5-8496-1867-AD25-E52F7C77BB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AD018D0-A48D-4C2C-A20E-08A353211708}" type="slidenum">
              <a:rPr lang="en-US" smtClean="0"/>
              <a:t>‹#›</a:t>
            </a:fld>
            <a:endParaRPr lang="en-US"/>
          </a:p>
        </p:txBody>
      </p:sp>
    </p:spTree>
    <p:extLst>
      <p:ext uri="{BB962C8B-B14F-4D97-AF65-F5344CB8AC3E}">
        <p14:creationId xmlns:p14="http://schemas.microsoft.com/office/powerpoint/2010/main" val="220250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www.pexels.com/photo/thank-you-heart-text-791024/"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hyperlink" Target="https://nafcc.org/accreditation/" TargetMode="External"/><Relationship Id="rId2" Type="http://schemas.openxmlformats.org/officeDocument/2006/relationships/hyperlink" Target="https://www.naeyc.org/accreditation"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hernandez@4cfc.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BB586D5-7722-CAE6-B439-25683AB6DF4E}"/>
              </a:ext>
            </a:extLst>
          </p:cNvPr>
          <p:cNvSpPr>
            <a:spLocks noGrp="1"/>
          </p:cNvSpPr>
          <p:nvPr>
            <p:ph type="subTitle" idx="1"/>
          </p:nvPr>
        </p:nvSpPr>
        <p:spPr>
          <a:xfrm>
            <a:off x="5171606" y="344773"/>
            <a:ext cx="6790545" cy="6198433"/>
          </a:xfrm>
        </p:spPr>
        <p:txBody>
          <a:bodyPr/>
          <a:lstStyle/>
          <a:p>
            <a:r>
              <a:rPr lang="en-US" dirty="0"/>
              <a:t>Meet The Accreditation Facilitation Project Funders &amp; Collaborators</a:t>
            </a:r>
          </a:p>
          <a:p>
            <a:endParaRPr lang="en-US" dirty="0"/>
          </a:p>
          <a:p>
            <a:r>
              <a:rPr lang="en-US" dirty="0"/>
              <a:t>The Accreditation Facilitation Project is made possible by the generous funding and support of The Greater Milwaukee Foundation and Milwaukee Succeeds</a:t>
            </a:r>
          </a:p>
          <a:p>
            <a:endParaRPr lang="en-US" dirty="0"/>
          </a:p>
        </p:txBody>
      </p:sp>
      <p:pic>
        <p:nvPicPr>
          <p:cNvPr id="1026" name="Picture 2">
            <a:extLst>
              <a:ext uri="{FF2B5EF4-FFF2-40B4-BE49-F238E27FC236}">
                <a16:creationId xmlns:a16="http://schemas.microsoft.com/office/drawing/2014/main" id="{8A288407-C4DB-0A2B-4AA2-F7E81B9EBF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163830"/>
            <a:ext cx="4762500" cy="47625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Greater Milwaukee Community Foundation - NCFP">
            <a:extLst>
              <a:ext uri="{FF2B5EF4-FFF2-40B4-BE49-F238E27FC236}">
                <a16:creationId xmlns:a16="http://schemas.microsoft.com/office/drawing/2014/main" id="{637218F9-A00C-9497-42A8-CB77290A52E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9012" b="26913"/>
          <a:stretch/>
        </p:blipFill>
        <p:spPr bwMode="auto">
          <a:xfrm>
            <a:off x="107950" y="5303520"/>
            <a:ext cx="4572000" cy="139065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Milwaukee Succeeds - Rid Racism Milwaukee">
            <a:extLst>
              <a:ext uri="{FF2B5EF4-FFF2-40B4-BE49-F238E27FC236}">
                <a16:creationId xmlns:a16="http://schemas.microsoft.com/office/drawing/2014/main" id="{78706553-DD06-BD59-2D51-9F8DE7248BC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66878" y="4497480"/>
            <a:ext cx="3665855" cy="23605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A close-up of a thank you note&#10;&#10;Description automatically generated">
            <a:extLst>
              <a:ext uri="{FF2B5EF4-FFF2-40B4-BE49-F238E27FC236}">
                <a16:creationId xmlns:a16="http://schemas.microsoft.com/office/drawing/2014/main" id="{AF57F21A-2BFD-344D-FF1E-52D2A61B8D0B}"/>
              </a:ext>
            </a:extLst>
          </p:cNvPr>
          <p:cNvPicPr>
            <a:picLocks noChangeAspect="1"/>
          </p:cNvPicPr>
          <p:nvPr/>
        </p:nvPicPr>
        <p:blipFill>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tretch>
            <a:fillRect/>
          </a:stretch>
        </p:blipFill>
        <p:spPr>
          <a:xfrm>
            <a:off x="4870450" y="3429000"/>
            <a:ext cx="3364342" cy="2124768"/>
          </a:xfrm>
          <a:prstGeom prst="rect">
            <a:avLst/>
          </a:prstGeom>
        </p:spPr>
      </p:pic>
    </p:spTree>
    <p:extLst>
      <p:ext uri="{BB962C8B-B14F-4D97-AF65-F5344CB8AC3E}">
        <p14:creationId xmlns:p14="http://schemas.microsoft.com/office/powerpoint/2010/main" val="3686424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844B4-82DF-9D77-4374-1ECAC480D912}"/>
              </a:ext>
            </a:extLst>
          </p:cNvPr>
          <p:cNvSpPr>
            <a:spLocks noGrp="1"/>
          </p:cNvSpPr>
          <p:nvPr>
            <p:ph type="title"/>
          </p:nvPr>
        </p:nvSpPr>
        <p:spPr>
          <a:xfrm>
            <a:off x="70104" y="225980"/>
            <a:ext cx="10515600" cy="1325563"/>
          </a:xfrm>
        </p:spPr>
        <p:txBody>
          <a:bodyPr/>
          <a:lstStyle/>
          <a:p>
            <a:r>
              <a:rPr lang="en-US" dirty="0">
                <a:latin typeface="Abadi" panose="020B0604020104020204" pitchFamily="34" charset="0"/>
              </a:rPr>
              <a:t>What is accreditation? </a:t>
            </a:r>
          </a:p>
        </p:txBody>
      </p:sp>
      <p:sp>
        <p:nvSpPr>
          <p:cNvPr id="3" name="Content Placeholder 2">
            <a:extLst>
              <a:ext uri="{FF2B5EF4-FFF2-40B4-BE49-F238E27FC236}">
                <a16:creationId xmlns:a16="http://schemas.microsoft.com/office/drawing/2014/main" id="{573C919C-2469-4CCA-09A8-660A6C032CF4}"/>
              </a:ext>
            </a:extLst>
          </p:cNvPr>
          <p:cNvSpPr>
            <a:spLocks noGrp="1"/>
          </p:cNvSpPr>
          <p:nvPr>
            <p:ph idx="1"/>
          </p:nvPr>
        </p:nvSpPr>
        <p:spPr>
          <a:xfrm>
            <a:off x="286512" y="1253331"/>
            <a:ext cx="10515600" cy="1782477"/>
          </a:xfrm>
        </p:spPr>
        <p:txBody>
          <a:bodyPr>
            <a:normAutofit/>
          </a:bodyPr>
          <a:lstStyle/>
          <a:p>
            <a:pPr marL="0" indent="0">
              <a:buNone/>
            </a:pPr>
            <a:r>
              <a:rPr lang="en-US" sz="2400" b="0" i="0" dirty="0">
                <a:solidFill>
                  <a:srgbClr val="000000"/>
                </a:solidFill>
                <a:effectLst/>
                <a:latin typeface="Abadi" panose="020B0604020104020204" pitchFamily="34" charset="0"/>
              </a:rPr>
              <a:t>Accreditation is a review process preformed by a nationally recognized outside agency. It involves staff and family participation, and supports programs with quality improvement, self assessment and reflection by utilizing self-studies and program and class observations.</a:t>
            </a:r>
            <a:endParaRPr lang="en-US" sz="2400" dirty="0">
              <a:solidFill>
                <a:srgbClr val="000000"/>
              </a:solidFill>
              <a:effectLst/>
              <a:latin typeface="Abadi" panose="020B0604020104020204" pitchFamily="34" charset="0"/>
            </a:endParaRPr>
          </a:p>
          <a:p>
            <a:pPr marL="0" indent="0">
              <a:buNone/>
            </a:pPr>
            <a:endParaRPr lang="en-US" dirty="0"/>
          </a:p>
        </p:txBody>
      </p:sp>
      <p:sp>
        <p:nvSpPr>
          <p:cNvPr id="4" name="Rectangle 3">
            <a:extLst>
              <a:ext uri="{FF2B5EF4-FFF2-40B4-BE49-F238E27FC236}">
                <a16:creationId xmlns:a16="http://schemas.microsoft.com/office/drawing/2014/main" id="{5F803590-8B88-11B4-064C-02E4813339A3}"/>
              </a:ext>
            </a:extLst>
          </p:cNvPr>
          <p:cNvSpPr/>
          <p:nvPr/>
        </p:nvSpPr>
        <p:spPr>
          <a:xfrm>
            <a:off x="0" y="-13433"/>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2978AC2-4E59-84E5-817E-983A55810318}"/>
              </a:ext>
            </a:extLst>
          </p:cNvPr>
          <p:cNvSpPr/>
          <p:nvPr/>
        </p:nvSpPr>
        <p:spPr>
          <a:xfrm>
            <a:off x="0" y="6320375"/>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8B79B10-66A6-5D79-617C-7B4044FDB872}"/>
              </a:ext>
            </a:extLst>
          </p:cNvPr>
          <p:cNvSpPr txBox="1"/>
          <p:nvPr/>
        </p:nvSpPr>
        <p:spPr>
          <a:xfrm>
            <a:off x="143256" y="2764673"/>
            <a:ext cx="11262360" cy="2000548"/>
          </a:xfrm>
          <a:prstGeom prst="rect">
            <a:avLst/>
          </a:prstGeom>
          <a:noFill/>
        </p:spPr>
        <p:txBody>
          <a:bodyPr wrap="square" rtlCol="0">
            <a:spAutoFit/>
          </a:bodyPr>
          <a:lstStyle/>
          <a:p>
            <a:pPr marL="0" indent="0">
              <a:buNone/>
            </a:pPr>
            <a:r>
              <a:rPr lang="en-US" sz="4400" dirty="0">
                <a:latin typeface="Abadi" panose="020B0604020104020204" pitchFamily="34" charset="0"/>
              </a:rPr>
              <a:t>Accreditation organizations that we are in working with:</a:t>
            </a:r>
          </a:p>
          <a:p>
            <a:pPr marL="0" indent="0">
              <a:buNone/>
            </a:pPr>
            <a:br>
              <a:rPr lang="en-US" dirty="0"/>
            </a:br>
            <a:endParaRPr lang="en-US" dirty="0"/>
          </a:p>
        </p:txBody>
      </p:sp>
      <p:sp>
        <p:nvSpPr>
          <p:cNvPr id="7" name="TextBox 6">
            <a:extLst>
              <a:ext uri="{FF2B5EF4-FFF2-40B4-BE49-F238E27FC236}">
                <a16:creationId xmlns:a16="http://schemas.microsoft.com/office/drawing/2014/main" id="{34BE6E07-C2DF-F8FA-1AF8-2F47FAC2BC24}"/>
              </a:ext>
            </a:extLst>
          </p:cNvPr>
          <p:cNvSpPr txBox="1"/>
          <p:nvPr/>
        </p:nvSpPr>
        <p:spPr>
          <a:xfrm>
            <a:off x="286512" y="4517645"/>
            <a:ext cx="10372344"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badi" panose="020B0604020104020204" pitchFamily="34" charset="0"/>
              </a:rPr>
              <a:t>NAEYC (National Association for the Education of Young Children) </a:t>
            </a:r>
            <a:r>
              <a:rPr lang="en-US" sz="2400" dirty="0">
                <a:latin typeface="Abadi" panose="020B0604020104020204" pitchFamily="34" charset="0"/>
                <a:hlinkClick r:id="rId2"/>
              </a:rPr>
              <a:t>Accreditation | NAEYC</a:t>
            </a:r>
            <a:endParaRPr lang="en-US" sz="2400" dirty="0">
              <a:latin typeface="Abadi" panose="020B0604020104020204" pitchFamily="34" charset="0"/>
            </a:endParaRPr>
          </a:p>
          <a:p>
            <a:pPr marL="342900" indent="-342900">
              <a:buFont typeface="Arial" panose="020B0604020202020204" pitchFamily="34" charset="0"/>
              <a:buChar char="•"/>
            </a:pPr>
            <a:endParaRPr lang="en-US" sz="2400" dirty="0">
              <a:latin typeface="Abadi" panose="020B0604020104020204" pitchFamily="34" charset="0"/>
            </a:endParaRPr>
          </a:p>
          <a:p>
            <a:pPr marL="342900" indent="-342900">
              <a:buFont typeface="Arial" panose="020B0604020202020204" pitchFamily="34" charset="0"/>
              <a:buChar char="•"/>
            </a:pPr>
            <a:r>
              <a:rPr lang="en-US" sz="2400" dirty="0">
                <a:latin typeface="Abadi" panose="020B0604020104020204" pitchFamily="34" charset="0"/>
              </a:rPr>
              <a:t>NAFCC (National Association for Family Child Care </a:t>
            </a:r>
            <a:r>
              <a:rPr lang="en-US" sz="2400" dirty="0">
                <a:latin typeface="Abadi" panose="020B0604020104020204" pitchFamily="34" charset="0"/>
                <a:hlinkClick r:id="rId3"/>
              </a:rPr>
              <a:t> Accreditation - NAFCC</a:t>
            </a:r>
            <a:endParaRPr lang="en-US" sz="2400" dirty="0">
              <a:latin typeface="Abadi" panose="020B0604020104020204" pitchFamily="34" charset="0"/>
            </a:endParaRPr>
          </a:p>
        </p:txBody>
      </p:sp>
      <p:pic>
        <p:nvPicPr>
          <p:cNvPr id="8" name="Picture 2">
            <a:extLst>
              <a:ext uri="{FF2B5EF4-FFF2-40B4-BE49-F238E27FC236}">
                <a16:creationId xmlns:a16="http://schemas.microsoft.com/office/drawing/2014/main" id="{A4CA8EC8-13B8-C8DF-E8D0-1D0F76D7C92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818361" y="109368"/>
            <a:ext cx="1252304" cy="1252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3851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54A2154-0954-5F56-C46D-170EB100A601}"/>
              </a:ext>
            </a:extLst>
          </p:cNvPr>
          <p:cNvSpPr/>
          <p:nvPr/>
        </p:nvSpPr>
        <p:spPr>
          <a:xfrm>
            <a:off x="1" y="523340"/>
            <a:ext cx="12192000" cy="5823480"/>
          </a:xfrm>
          <a:prstGeom prst="rect">
            <a:avLst/>
          </a:prstGeom>
          <a:solidFill>
            <a:srgbClr val="FFF3E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9105FEB-7DB0-73CD-8057-A5755B7B96F5}"/>
              </a:ext>
            </a:extLst>
          </p:cNvPr>
          <p:cNvSpPr>
            <a:spLocks noGrp="1"/>
          </p:cNvSpPr>
          <p:nvPr>
            <p:ph idx="1"/>
          </p:nvPr>
        </p:nvSpPr>
        <p:spPr>
          <a:xfrm>
            <a:off x="838199" y="1461052"/>
            <a:ext cx="10850217" cy="4715911"/>
          </a:xfrm>
        </p:spPr>
        <p:txBody>
          <a:bodyPr/>
          <a:lstStyle/>
          <a:p>
            <a:pPr marL="0" indent="0">
              <a:buNone/>
            </a:pPr>
            <a:r>
              <a:rPr lang="en-US" sz="2400" dirty="0">
                <a:latin typeface="Abadi" panose="020B0604020104020204" pitchFamily="34" charset="0"/>
                <a:cs typeface="Cavolini" panose="03000502040302020204" pitchFamily="66" charset="0"/>
              </a:rPr>
              <a:t>The role of the Accreditation Facilitation Project is to guide and support programs throughout their accreditation journey by...</a:t>
            </a:r>
          </a:p>
          <a:p>
            <a:endParaRPr lang="en-US" dirty="0"/>
          </a:p>
        </p:txBody>
      </p:sp>
      <p:sp>
        <p:nvSpPr>
          <p:cNvPr id="4" name="Rectangle 1">
            <a:extLst>
              <a:ext uri="{FF2B5EF4-FFF2-40B4-BE49-F238E27FC236}">
                <a16:creationId xmlns:a16="http://schemas.microsoft.com/office/drawing/2014/main" id="{F801B253-1AF8-998C-727E-3235DA07FA62}"/>
              </a:ext>
            </a:extLst>
          </p:cNvPr>
          <p:cNvSpPr>
            <a:spLocks noGrp="1" noChangeArrowheads="1"/>
          </p:cNvSpPr>
          <p:nvPr>
            <p:ph type="title"/>
          </p:nvPr>
        </p:nvSpPr>
        <p:spPr bwMode="auto">
          <a:xfrm>
            <a:off x="838200" y="735520"/>
            <a:ext cx="80906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3200" b="1" dirty="0">
                <a:latin typeface="Abadi" panose="020B0604020104020204" pitchFamily="34" charset="0"/>
                <a:ea typeface="Wandohope" panose="02030603000000000000" pitchFamily="18" charset="-128"/>
                <a:cs typeface="Cavolini" panose="020B0502040204020203" pitchFamily="66" charset="0"/>
              </a:rPr>
              <a:t>THE ACCREDITATION FACILITATION PROJECT </a:t>
            </a:r>
            <a:endParaRPr kumimoji="0" lang="en-US" altLang="en-US" sz="3200" b="1" i="0" u="none" strike="noStrike" cap="none" normalizeH="0" baseline="0" dirty="0">
              <a:ln>
                <a:noFill/>
              </a:ln>
              <a:solidFill>
                <a:schemeClr val="tx1"/>
              </a:solidFill>
              <a:effectLst/>
              <a:latin typeface="Abadi" panose="020B0604020104020204" pitchFamily="34" charset="0"/>
              <a:ea typeface="Wandohope" panose="02030603000000000000" pitchFamily="18" charset="-128"/>
              <a:cs typeface="Cavolini" panose="020B0502040204020203" pitchFamily="66" charset="0"/>
            </a:endParaRPr>
          </a:p>
        </p:txBody>
      </p:sp>
      <p:sp>
        <p:nvSpPr>
          <p:cNvPr id="5" name="Rectangle 4">
            <a:extLst>
              <a:ext uri="{FF2B5EF4-FFF2-40B4-BE49-F238E27FC236}">
                <a16:creationId xmlns:a16="http://schemas.microsoft.com/office/drawing/2014/main" id="{46BC3195-B646-D4DC-4AFE-160980500551}"/>
              </a:ext>
            </a:extLst>
          </p:cNvPr>
          <p:cNvSpPr/>
          <p:nvPr/>
        </p:nvSpPr>
        <p:spPr>
          <a:xfrm>
            <a:off x="1297494" y="2635061"/>
            <a:ext cx="2510363" cy="36972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b="1" i="0" dirty="0">
                <a:solidFill>
                  <a:schemeClr val="bg1"/>
                </a:solidFill>
                <a:effectLst/>
                <a:latin typeface="Abadi" panose="020B0604020104020204" pitchFamily="34" charset="0"/>
                <a:cs typeface="Cavolini" panose="03000502040302020204" pitchFamily="66" charset="0"/>
              </a:rPr>
              <a:t>Offering Practice Based Coaching and technical assistance, specifically around reviewing &amp; aligning your program with NAEYC </a:t>
            </a:r>
            <a:r>
              <a:rPr lang="en-US" sz="2000" b="1" dirty="0">
                <a:solidFill>
                  <a:schemeClr val="bg1"/>
                </a:solidFill>
                <a:latin typeface="Abadi" panose="020B0604020104020204" pitchFamily="34" charset="0"/>
                <a:cs typeface="Cavolini" panose="03000502040302020204" pitchFamily="66" charset="0"/>
              </a:rPr>
              <a:t>or </a:t>
            </a:r>
            <a:r>
              <a:rPr lang="en-US" sz="2000" b="1" i="0" dirty="0">
                <a:solidFill>
                  <a:schemeClr val="bg1"/>
                </a:solidFill>
                <a:effectLst/>
                <a:latin typeface="Abadi" panose="020B0604020104020204" pitchFamily="34" charset="0"/>
                <a:cs typeface="Cavolini" panose="03000502040302020204" pitchFamily="66" charset="0"/>
              </a:rPr>
              <a:t>NAFCC Standards</a:t>
            </a:r>
            <a:r>
              <a:rPr lang="en-US" b="1" i="0" dirty="0">
                <a:solidFill>
                  <a:schemeClr val="bg1"/>
                </a:solidFill>
                <a:effectLst/>
                <a:latin typeface="Abadi" panose="020B0604020104020204" pitchFamily="34" charset="0"/>
                <a:cs typeface="Cavolini" panose="03000502040302020204" pitchFamily="66" charset="0"/>
              </a:rPr>
              <a:t>.</a:t>
            </a:r>
            <a:endParaRPr lang="en-US" b="1" dirty="0">
              <a:solidFill>
                <a:schemeClr val="bg1"/>
              </a:solidFill>
              <a:latin typeface="Abadi" panose="020B0604020104020204" pitchFamily="34" charset="0"/>
              <a:cs typeface="Cavolini" panose="03000502040302020204" pitchFamily="66" charset="0"/>
            </a:endParaRPr>
          </a:p>
        </p:txBody>
      </p:sp>
      <p:sp>
        <p:nvSpPr>
          <p:cNvPr id="6" name="Rectangle 5">
            <a:extLst>
              <a:ext uri="{FF2B5EF4-FFF2-40B4-BE49-F238E27FC236}">
                <a16:creationId xmlns:a16="http://schemas.microsoft.com/office/drawing/2014/main" id="{069603AD-73B8-E0D5-BD5C-BA44C1BC0A23}"/>
              </a:ext>
            </a:extLst>
          </p:cNvPr>
          <p:cNvSpPr/>
          <p:nvPr/>
        </p:nvSpPr>
        <p:spPr>
          <a:xfrm>
            <a:off x="4823643" y="2555189"/>
            <a:ext cx="2510363" cy="37625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latin typeface="Abadi" panose="020B0604020104020204" pitchFamily="34" charset="0"/>
                <a:cs typeface="Cavolini" panose="03000502040302020204" pitchFamily="66" charset="0"/>
              </a:rPr>
              <a:t>Providing financial assistance as deemed necessary to cover costs of accreditation fees and associating fees (trainings, materials, etc.) to meet NAEYC or NAFCC Standards. </a:t>
            </a:r>
            <a:endParaRPr lang="en-US" dirty="0">
              <a:latin typeface="Abadi" panose="020B0604020104020204" pitchFamily="34" charset="0"/>
            </a:endParaRPr>
          </a:p>
        </p:txBody>
      </p:sp>
      <p:sp>
        <p:nvSpPr>
          <p:cNvPr id="7" name="Rectangle 6">
            <a:extLst>
              <a:ext uri="{FF2B5EF4-FFF2-40B4-BE49-F238E27FC236}">
                <a16:creationId xmlns:a16="http://schemas.microsoft.com/office/drawing/2014/main" id="{8206C84D-D361-D3EB-77AC-1C939D6DA4B2}"/>
              </a:ext>
            </a:extLst>
          </p:cNvPr>
          <p:cNvSpPr/>
          <p:nvPr/>
        </p:nvSpPr>
        <p:spPr>
          <a:xfrm>
            <a:off x="8349792" y="2555188"/>
            <a:ext cx="2353239" cy="376253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2000" b="1" dirty="0">
                <a:latin typeface="Abadi" panose="020B0604020104020204" pitchFamily="34" charset="0"/>
                <a:cs typeface="Cavolini" panose="03000502040302020204" pitchFamily="66" charset="0"/>
              </a:rPr>
              <a:t>Providing opportunities for programs to connect with other participating programs, to learn from one another and to build strong long-lasting community relationships. </a:t>
            </a:r>
          </a:p>
        </p:txBody>
      </p:sp>
      <p:sp>
        <p:nvSpPr>
          <p:cNvPr id="2" name="Rectangle 1">
            <a:extLst>
              <a:ext uri="{FF2B5EF4-FFF2-40B4-BE49-F238E27FC236}">
                <a16:creationId xmlns:a16="http://schemas.microsoft.com/office/drawing/2014/main" id="{E8DADE27-C5AA-C595-EA03-F5FE7EDE69B0}"/>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8">
            <a:extLst>
              <a:ext uri="{FF2B5EF4-FFF2-40B4-BE49-F238E27FC236}">
                <a16:creationId xmlns:a16="http://schemas.microsoft.com/office/drawing/2014/main" id="{F7AEBC05-7118-4F81-BE6C-B08F836A929B}"/>
              </a:ext>
            </a:extLst>
          </p:cNvPr>
          <p:cNvSpPr/>
          <p:nvPr/>
        </p:nvSpPr>
        <p:spPr>
          <a:xfrm>
            <a:off x="0" y="-14285"/>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FFB725D-74CD-767B-46A2-2F863931C218}"/>
              </a:ext>
            </a:extLst>
          </p:cNvPr>
          <p:cNvSpPr/>
          <p:nvPr/>
        </p:nvSpPr>
        <p:spPr>
          <a:xfrm>
            <a:off x="0" y="6332270"/>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a:extLst>
              <a:ext uri="{FF2B5EF4-FFF2-40B4-BE49-F238E27FC236}">
                <a16:creationId xmlns:a16="http://schemas.microsoft.com/office/drawing/2014/main" id="{02ED4802-A23D-AD71-AFE1-7AEEE56FC5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8361" y="109368"/>
            <a:ext cx="1252304" cy="1252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358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20C1165-678D-37FE-4D1D-BF09E535C9E5}"/>
              </a:ext>
            </a:extLst>
          </p:cNvPr>
          <p:cNvSpPr/>
          <p:nvPr/>
        </p:nvSpPr>
        <p:spPr>
          <a:xfrm>
            <a:off x="1" y="523340"/>
            <a:ext cx="12192000" cy="5823480"/>
          </a:xfrm>
          <a:prstGeom prst="rect">
            <a:avLst/>
          </a:prstGeom>
          <a:solidFill>
            <a:srgbClr val="FFF3E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3ACFA8E-15A2-014C-5724-363DC90E5F17}"/>
              </a:ext>
            </a:extLst>
          </p:cNvPr>
          <p:cNvSpPr>
            <a:spLocks noGrp="1"/>
          </p:cNvSpPr>
          <p:nvPr>
            <p:ph type="title"/>
          </p:nvPr>
        </p:nvSpPr>
        <p:spPr>
          <a:xfrm>
            <a:off x="121335" y="698890"/>
            <a:ext cx="7441135" cy="1325563"/>
          </a:xfrm>
        </p:spPr>
        <p:txBody>
          <a:bodyPr>
            <a:normAutofit/>
          </a:bodyPr>
          <a:lstStyle/>
          <a:p>
            <a:r>
              <a:rPr lang="en-US" sz="4000" dirty="0">
                <a:latin typeface="Abadi" panose="020B0604020104020204" pitchFamily="34" charset="0"/>
                <a:cs typeface="Cavolini" panose="03000502040302020204" pitchFamily="66" charset="0"/>
              </a:rPr>
              <a:t>ACCREDITATION FACILITATION PROJECT ELIGIBILITY</a:t>
            </a:r>
            <a:endParaRPr lang="en-US" dirty="0"/>
          </a:p>
        </p:txBody>
      </p:sp>
      <p:sp>
        <p:nvSpPr>
          <p:cNvPr id="3" name="Content Placeholder 2">
            <a:extLst>
              <a:ext uri="{FF2B5EF4-FFF2-40B4-BE49-F238E27FC236}">
                <a16:creationId xmlns:a16="http://schemas.microsoft.com/office/drawing/2014/main" id="{E308A28C-A084-A326-FE0A-61784412FDF8}"/>
              </a:ext>
            </a:extLst>
          </p:cNvPr>
          <p:cNvSpPr>
            <a:spLocks noGrp="1"/>
          </p:cNvSpPr>
          <p:nvPr>
            <p:ph idx="1"/>
          </p:nvPr>
        </p:nvSpPr>
        <p:spPr>
          <a:xfrm>
            <a:off x="224493" y="2300325"/>
            <a:ext cx="7216642" cy="4351338"/>
          </a:xfrm>
        </p:spPr>
        <p:txBody>
          <a:bodyPr>
            <a:normAutofit/>
          </a:bodyPr>
          <a:lstStyle/>
          <a:p>
            <a:r>
              <a:rPr lang="en-US" dirty="0">
                <a:latin typeface="Abadi" panose="020B0604020104020204" pitchFamily="34" charset="0"/>
                <a:cs typeface="Cavolini" panose="03000502040302020204" pitchFamily="66" charset="0"/>
              </a:rPr>
              <a:t>Program is located in the City of Milwaukee and has a current license through the Department of Children and Families.</a:t>
            </a:r>
          </a:p>
          <a:p>
            <a:r>
              <a:rPr lang="en-US" dirty="0">
                <a:latin typeface="Abadi" panose="020B0604020104020204" pitchFamily="34" charset="0"/>
                <a:cs typeface="Cavolini" panose="03000502040302020204" pitchFamily="66" charset="0"/>
              </a:rPr>
              <a:t>At the time of committing to AFP, the program has a current </a:t>
            </a:r>
            <a:r>
              <a:rPr lang="en-US" dirty="0" err="1">
                <a:latin typeface="Abadi" panose="020B0604020104020204" pitchFamily="34" charset="0"/>
                <a:cs typeface="Cavolini" panose="03000502040302020204" pitchFamily="66" charset="0"/>
              </a:rPr>
              <a:t>YoungStar</a:t>
            </a:r>
            <a:r>
              <a:rPr lang="en-US" dirty="0">
                <a:latin typeface="Abadi" panose="020B0604020104020204" pitchFamily="34" charset="0"/>
                <a:cs typeface="Cavolini" panose="03000502040302020204" pitchFamily="66" charset="0"/>
              </a:rPr>
              <a:t> rating of a 2 Star, 3 Star or 4 Star. </a:t>
            </a:r>
          </a:p>
          <a:p>
            <a:r>
              <a:rPr lang="en-US" dirty="0">
                <a:latin typeface="Abadi" panose="020B0604020104020204" pitchFamily="34" charset="0"/>
                <a:cs typeface="Cavolini" panose="03000502040302020204" pitchFamily="66" charset="0"/>
              </a:rPr>
              <a:t>Program is committed to providing ongoing quality care to the children, families and community served.</a:t>
            </a:r>
          </a:p>
          <a:p>
            <a:endParaRPr lang="en-US" dirty="0"/>
          </a:p>
        </p:txBody>
      </p:sp>
      <p:pic>
        <p:nvPicPr>
          <p:cNvPr id="5" name="Picture 4" descr="A map of a city&#10;&#10;Description automatically generated">
            <a:extLst>
              <a:ext uri="{FF2B5EF4-FFF2-40B4-BE49-F238E27FC236}">
                <a16:creationId xmlns:a16="http://schemas.microsoft.com/office/drawing/2014/main" id="{8508C3BD-88A0-BB42-27F7-B5C2E3D4D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6261" y="646993"/>
            <a:ext cx="4062012" cy="5554298"/>
          </a:xfrm>
          <a:prstGeom prst="rect">
            <a:avLst/>
          </a:prstGeom>
        </p:spPr>
      </p:pic>
      <p:sp>
        <p:nvSpPr>
          <p:cNvPr id="7" name="Rectangle 6">
            <a:extLst>
              <a:ext uri="{FF2B5EF4-FFF2-40B4-BE49-F238E27FC236}">
                <a16:creationId xmlns:a16="http://schemas.microsoft.com/office/drawing/2014/main" id="{553CC3AA-ABD5-11C2-255F-3D5C4F321551}"/>
              </a:ext>
            </a:extLst>
          </p:cNvPr>
          <p:cNvSpPr/>
          <p:nvPr/>
        </p:nvSpPr>
        <p:spPr>
          <a:xfrm>
            <a:off x="0" y="6191"/>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a:extLst>
              <a:ext uri="{FF2B5EF4-FFF2-40B4-BE49-F238E27FC236}">
                <a16:creationId xmlns:a16="http://schemas.microsoft.com/office/drawing/2014/main" id="{DD464656-B81D-92CB-194D-12DF82C45CF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8361" y="109368"/>
            <a:ext cx="1252304" cy="12523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3832D1F1-606D-6238-ADA7-B70C3238A523}"/>
              </a:ext>
            </a:extLst>
          </p:cNvPr>
          <p:cNvSpPr/>
          <p:nvPr/>
        </p:nvSpPr>
        <p:spPr>
          <a:xfrm>
            <a:off x="0" y="6316296"/>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966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C759393-D0FD-24CA-3468-5726A23D89E3}"/>
              </a:ext>
            </a:extLst>
          </p:cNvPr>
          <p:cNvPicPr>
            <a:picLocks noChangeAspect="1"/>
          </p:cNvPicPr>
          <p:nvPr/>
        </p:nvPicPr>
        <p:blipFill>
          <a:blip r:embed="rId2"/>
          <a:stretch>
            <a:fillRect/>
          </a:stretch>
        </p:blipFill>
        <p:spPr>
          <a:xfrm>
            <a:off x="0" y="0"/>
            <a:ext cx="12225337" cy="6858000"/>
          </a:xfrm>
          <a:prstGeom prst="rect">
            <a:avLst/>
          </a:prstGeom>
        </p:spPr>
      </p:pic>
    </p:spTree>
    <p:extLst>
      <p:ext uri="{BB962C8B-B14F-4D97-AF65-F5344CB8AC3E}">
        <p14:creationId xmlns:p14="http://schemas.microsoft.com/office/powerpoint/2010/main" val="147941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9BC24D-3F27-CE70-C20D-4A1137240908}"/>
              </a:ext>
            </a:extLst>
          </p:cNvPr>
          <p:cNvSpPr/>
          <p:nvPr/>
        </p:nvSpPr>
        <p:spPr>
          <a:xfrm>
            <a:off x="1" y="523340"/>
            <a:ext cx="12192000" cy="5823480"/>
          </a:xfrm>
          <a:prstGeom prst="rect">
            <a:avLst/>
          </a:prstGeom>
          <a:solidFill>
            <a:srgbClr val="FFF3E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B496739-BA18-B3A9-19A9-507AEC21F5B6}"/>
              </a:ext>
            </a:extLst>
          </p:cNvPr>
          <p:cNvSpPr>
            <a:spLocks noGrp="1"/>
          </p:cNvSpPr>
          <p:nvPr>
            <p:ph type="title"/>
          </p:nvPr>
        </p:nvSpPr>
        <p:spPr>
          <a:xfrm>
            <a:off x="302761" y="1450617"/>
            <a:ext cx="11602727" cy="1325563"/>
          </a:xfrm>
        </p:spPr>
        <p:txBody>
          <a:bodyPr>
            <a:normAutofit fontScale="90000"/>
          </a:bodyPr>
          <a:lstStyle/>
          <a:p>
            <a:r>
              <a:rPr lang="en-US" dirty="0">
                <a:latin typeface="Abadi" panose="020B0604020104020204" pitchFamily="34" charset="0"/>
              </a:rPr>
              <a:t>If you’re already familiar with NAEYC or NAFCC and are currently in the accreditation process or interested, please be aware of the following: </a:t>
            </a:r>
          </a:p>
        </p:txBody>
      </p:sp>
      <p:sp>
        <p:nvSpPr>
          <p:cNvPr id="3" name="Content Placeholder 2">
            <a:extLst>
              <a:ext uri="{FF2B5EF4-FFF2-40B4-BE49-F238E27FC236}">
                <a16:creationId xmlns:a16="http://schemas.microsoft.com/office/drawing/2014/main" id="{FE146E82-FAD7-881C-F348-9426883D17E3}"/>
              </a:ext>
            </a:extLst>
          </p:cNvPr>
          <p:cNvSpPr>
            <a:spLocks noGrp="1"/>
          </p:cNvSpPr>
          <p:nvPr>
            <p:ph idx="1"/>
          </p:nvPr>
        </p:nvSpPr>
        <p:spPr>
          <a:xfrm>
            <a:off x="302761" y="3297809"/>
            <a:ext cx="10515600" cy="4351338"/>
          </a:xfrm>
        </p:spPr>
        <p:txBody>
          <a:bodyPr>
            <a:normAutofit/>
          </a:bodyPr>
          <a:lstStyle/>
          <a:p>
            <a:r>
              <a:rPr lang="en-US" sz="2400" dirty="0">
                <a:latin typeface="Abadi" panose="020B0604020104020204" pitchFamily="34" charset="0"/>
              </a:rPr>
              <a:t>Both NAEYC and NAFCC are making adjustment to their portals, standards, and procedures. These changes go into effect in 2025.  </a:t>
            </a:r>
          </a:p>
          <a:p>
            <a:endParaRPr lang="en-US" sz="2400" dirty="0">
              <a:latin typeface="Abadi" panose="020B0604020104020204" pitchFamily="34" charset="0"/>
            </a:endParaRPr>
          </a:p>
          <a:p>
            <a:r>
              <a:rPr lang="en-US" sz="2400" dirty="0">
                <a:latin typeface="Abadi" panose="020B0604020104020204" pitchFamily="34" charset="0"/>
              </a:rPr>
              <a:t>NAEYC changes go into effect March 2025. NAFCC changes have already started (portal has been updated and revised standards have been released). The rest of the changes will go into effect January 2025. </a:t>
            </a:r>
          </a:p>
        </p:txBody>
      </p:sp>
      <p:sp>
        <p:nvSpPr>
          <p:cNvPr id="5" name="Rectangle 4">
            <a:extLst>
              <a:ext uri="{FF2B5EF4-FFF2-40B4-BE49-F238E27FC236}">
                <a16:creationId xmlns:a16="http://schemas.microsoft.com/office/drawing/2014/main" id="{7E039B5D-394C-C302-17D6-D6F3D0A6BD5B}"/>
              </a:ext>
            </a:extLst>
          </p:cNvPr>
          <p:cNvSpPr/>
          <p:nvPr/>
        </p:nvSpPr>
        <p:spPr>
          <a:xfrm>
            <a:off x="-1" y="511180"/>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66178FCB-6372-92B5-B2F8-764FE91AE68C}"/>
              </a:ext>
            </a:extLst>
          </p:cNvPr>
          <p:cNvSpPr/>
          <p:nvPr/>
        </p:nvSpPr>
        <p:spPr>
          <a:xfrm>
            <a:off x="0" y="6311900"/>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6961735C-3EA2-B60F-69A1-BD998C18CD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18361" y="109368"/>
            <a:ext cx="1252304" cy="1252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9605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B82CE7B-C70E-D46F-B617-CB521682FF9D}"/>
              </a:ext>
            </a:extLst>
          </p:cNvPr>
          <p:cNvSpPr/>
          <p:nvPr/>
        </p:nvSpPr>
        <p:spPr>
          <a:xfrm>
            <a:off x="1" y="523340"/>
            <a:ext cx="12192000" cy="5823480"/>
          </a:xfrm>
          <a:prstGeom prst="rect">
            <a:avLst/>
          </a:prstGeom>
          <a:solidFill>
            <a:srgbClr val="FFF3E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684391-5805-A008-F65D-B8961E6BA71C}"/>
              </a:ext>
            </a:extLst>
          </p:cNvPr>
          <p:cNvSpPr>
            <a:spLocks noGrp="1"/>
          </p:cNvSpPr>
          <p:nvPr>
            <p:ph type="title"/>
          </p:nvPr>
        </p:nvSpPr>
        <p:spPr/>
        <p:txBody>
          <a:bodyPr/>
          <a:lstStyle/>
          <a:p>
            <a:r>
              <a:rPr lang="en-US" dirty="0">
                <a:latin typeface="Abadi" panose="020B0604020104020204" pitchFamily="34" charset="0"/>
                <a:cs typeface="Cavolini" panose="03000502040302020204" pitchFamily="66" charset="0"/>
              </a:rPr>
              <a:t>Interested?</a:t>
            </a:r>
          </a:p>
        </p:txBody>
      </p:sp>
      <p:sp>
        <p:nvSpPr>
          <p:cNvPr id="3" name="Content Placeholder 2">
            <a:extLst>
              <a:ext uri="{FF2B5EF4-FFF2-40B4-BE49-F238E27FC236}">
                <a16:creationId xmlns:a16="http://schemas.microsoft.com/office/drawing/2014/main" id="{DF03BB8C-7EA0-B6CD-1DFD-99B2F5F44BEB}"/>
              </a:ext>
            </a:extLst>
          </p:cNvPr>
          <p:cNvSpPr>
            <a:spLocks noGrp="1"/>
          </p:cNvSpPr>
          <p:nvPr>
            <p:ph idx="1"/>
          </p:nvPr>
        </p:nvSpPr>
        <p:spPr/>
        <p:txBody>
          <a:bodyPr>
            <a:normAutofit/>
          </a:bodyPr>
          <a:lstStyle/>
          <a:p>
            <a:r>
              <a:rPr lang="en-US" dirty="0">
                <a:latin typeface="Abadi" panose="020B0604020104020204" pitchFamily="34" charset="0"/>
                <a:cs typeface="Cavolini" panose="03000502040302020204" pitchFamily="66" charset="0"/>
              </a:rPr>
              <a:t>Please reach out to Sarah Hernandez, </a:t>
            </a:r>
            <a:r>
              <a:rPr lang="en-US" dirty="0">
                <a:latin typeface="Abadi" panose="020B0604020104020204" pitchFamily="34" charset="0"/>
                <a:cs typeface="Cavolini" panose="03000502040302020204" pitchFamily="66" charset="0"/>
                <a:hlinkClick r:id="rId2"/>
              </a:rPr>
              <a:t>shernandez@4cfc.org</a:t>
            </a:r>
            <a:r>
              <a:rPr lang="en-US" dirty="0">
                <a:latin typeface="Abadi" panose="020B0604020104020204" pitchFamily="34" charset="0"/>
                <a:cs typeface="Cavolini" panose="03000502040302020204" pitchFamily="66" charset="0"/>
              </a:rPr>
              <a:t>, 414-519-1583 to learn more about the Accreditation Facilitation Project.</a:t>
            </a:r>
          </a:p>
          <a:p>
            <a:r>
              <a:rPr lang="en-US" b="1" dirty="0">
                <a:latin typeface="Abadi" panose="020B0604020104020204" pitchFamily="34" charset="0"/>
                <a:cs typeface="Cavolini" panose="03000502040302020204" pitchFamily="66" charset="0"/>
              </a:rPr>
              <a:t>There is currently waitlist, however – please reach out to me for the following: </a:t>
            </a:r>
          </a:p>
          <a:p>
            <a:pPr lvl="1"/>
            <a:r>
              <a:rPr lang="en-US" dirty="0">
                <a:latin typeface="Abadi" panose="020B0604020104020204" pitchFamily="34" charset="0"/>
                <a:cs typeface="Cavolini" panose="03000502040302020204" pitchFamily="66" charset="0"/>
              </a:rPr>
              <a:t>To get an introduction to Accreditation</a:t>
            </a:r>
          </a:p>
          <a:p>
            <a:pPr lvl="1"/>
            <a:r>
              <a:rPr lang="en-US" dirty="0">
                <a:latin typeface="Abadi" panose="020B0604020104020204" pitchFamily="34" charset="0"/>
                <a:cs typeface="Cavolini" panose="03000502040302020204" pitchFamily="66" charset="0"/>
              </a:rPr>
              <a:t>To learn about additional eligibility for NAEYC And NAFCC accreditation</a:t>
            </a:r>
          </a:p>
          <a:p>
            <a:pPr lvl="1"/>
            <a:r>
              <a:rPr lang="en-US" dirty="0">
                <a:latin typeface="Abadi" panose="020B0604020104020204" pitchFamily="34" charset="0"/>
                <a:cs typeface="Cavolini" panose="03000502040302020204" pitchFamily="66" charset="0"/>
              </a:rPr>
              <a:t>To learn more about the NAEYC and NAFCC processes </a:t>
            </a:r>
          </a:p>
          <a:p>
            <a:pPr lvl="1"/>
            <a:r>
              <a:rPr lang="en-US" dirty="0">
                <a:latin typeface="Abadi" panose="020B0604020104020204" pitchFamily="34" charset="0"/>
                <a:cs typeface="Cavolini" panose="03000502040302020204" pitchFamily="66" charset="0"/>
              </a:rPr>
              <a:t>To get added to the waitlist </a:t>
            </a:r>
          </a:p>
          <a:p>
            <a:endParaRPr lang="en-US" dirty="0"/>
          </a:p>
        </p:txBody>
      </p:sp>
      <p:sp>
        <p:nvSpPr>
          <p:cNvPr id="5" name="Rectangle 4">
            <a:extLst>
              <a:ext uri="{FF2B5EF4-FFF2-40B4-BE49-F238E27FC236}">
                <a16:creationId xmlns:a16="http://schemas.microsoft.com/office/drawing/2014/main" id="{C7F1A85B-9F26-2CE5-EE76-B396D2C2824A}"/>
              </a:ext>
            </a:extLst>
          </p:cNvPr>
          <p:cNvSpPr/>
          <p:nvPr/>
        </p:nvSpPr>
        <p:spPr>
          <a:xfrm>
            <a:off x="0" y="-14285"/>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8F47EE16-F689-6E75-7DA5-0F9562D3CEE2}"/>
              </a:ext>
            </a:extLst>
          </p:cNvPr>
          <p:cNvSpPr/>
          <p:nvPr/>
        </p:nvSpPr>
        <p:spPr>
          <a:xfrm>
            <a:off x="0" y="6311900"/>
            <a:ext cx="12192000" cy="537625"/>
          </a:xfrm>
          <a:prstGeom prst="rect">
            <a:avLst/>
          </a:prstGeom>
          <a:solidFill>
            <a:srgbClr val="EAAD16"/>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B08648CD-E6E2-55CF-1D7D-45AF177A24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18361" y="109368"/>
            <a:ext cx="1252304" cy="1252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3909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1920</TotalTime>
  <Words>431</Words>
  <Application>Microsoft Office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Abadi</vt:lpstr>
      <vt:lpstr>Aptos</vt:lpstr>
      <vt:lpstr>Aptos Display</vt:lpstr>
      <vt:lpstr>Arial</vt:lpstr>
      <vt:lpstr>Office Theme</vt:lpstr>
      <vt:lpstr>PowerPoint Presentation</vt:lpstr>
      <vt:lpstr>What is accreditation? </vt:lpstr>
      <vt:lpstr>THE ACCREDITATION FACILITATION PROJECT </vt:lpstr>
      <vt:lpstr>ACCREDITATION FACILITATION PROJECT ELIGIBILITY</vt:lpstr>
      <vt:lpstr>PowerPoint Presentation</vt:lpstr>
      <vt:lpstr>If you’re already familiar with NAEYC or NAFCC and are currently in the accreditation process or interested, please be aware of the following: </vt:lpstr>
      <vt:lpstr>Interested?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Sarah Hernandez</dc:creator>
  <cp:lastModifiedBy>Terryl Wheelock</cp:lastModifiedBy>
  <cp:revision>2</cp:revision>
  <dcterms:created xsi:type="dcterms:W3CDTF">2024-10-10T15:51:03Z</dcterms:created>
  <dcterms:modified xsi:type="dcterms:W3CDTF">2024-10-17T14:42:28Z</dcterms:modified>
</cp:coreProperties>
</file>